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6"/>
  </p:notesMasterIdLst>
  <p:sldIdLst>
    <p:sldId id="256" r:id="rId3"/>
    <p:sldId id="257" r:id="rId4"/>
    <p:sldId id="258" r:id="rId5"/>
    <p:sldId id="289" r:id="rId6"/>
    <p:sldId id="260" r:id="rId7"/>
    <p:sldId id="261" r:id="rId8"/>
    <p:sldId id="293" r:id="rId9"/>
    <p:sldId id="276" r:id="rId10"/>
    <p:sldId id="278" r:id="rId11"/>
    <p:sldId id="279" r:id="rId12"/>
    <p:sldId id="263" r:id="rId13"/>
    <p:sldId id="294" r:id="rId14"/>
    <p:sldId id="285" r:id="rId15"/>
  </p:sldIdLst>
  <p:sldSz cx="9144000" cy="5143500" type="screen16x9"/>
  <p:notesSz cx="6858000" cy="9144000"/>
  <p:embeddedFontLst>
    <p:embeddedFont>
      <p:font typeface="Oswald" pitchFamily="2" charset="0"/>
      <p:regular r:id="rId17"/>
      <p:bold r:id="rId18"/>
    </p:embeddedFont>
    <p:embeddedFont>
      <p:font typeface="Raleway" pitchFamily="2" charset="0"/>
      <p:regular r:id="rId19"/>
      <p:bold r:id="rId20"/>
      <p:italic r:id="rId21"/>
      <p:boldItalic r:id="rId22"/>
    </p:embeddedFont>
    <p:embeddedFont>
      <p:font typeface="Raleway Black" pitchFamily="2" charset="0"/>
      <p:bold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A73ED9-AF67-4049-A7B6-9B58A82895D2}">
  <a:tblStyle styleId="{5AA73ED9-AF67-4049-A7B6-9B58A82895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2302d25f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2302d25f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e01839f69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e01839f69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01380b7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01380b7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01d78d4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e01d78d4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01839f69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01839f69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01839f69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01839f69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e01839f69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e01839f69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e01839f69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e01839f69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01839f69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e01839f69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01839f69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e01839f69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10.102.168.116:300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hyperlink" Target="http://10.102.168.116:3006/bangladesh_population_markers_map_1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1977898" y="1802502"/>
            <a:ext cx="51882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C9DAF8"/>
                </a:solidFill>
                <a:latin typeface="Raleway Black"/>
                <a:ea typeface="Raleway Black"/>
                <a:cs typeface="Raleway Black"/>
                <a:sym typeface="Raleway Black"/>
              </a:rPr>
              <a:t>Datathon</a:t>
            </a:r>
            <a:r>
              <a:rPr lang="en" sz="6000" b="1" dirty="0">
                <a:solidFill>
                  <a:srgbClr val="C9DAF8"/>
                </a:solidFill>
                <a:latin typeface="Oswald"/>
                <a:ea typeface="Oswald"/>
                <a:cs typeface="Oswald"/>
                <a:sym typeface="Oswald"/>
              </a:rPr>
              <a:t> 3.0</a:t>
            </a:r>
            <a:endParaRPr sz="6000" b="1" dirty="0">
              <a:solidFill>
                <a:srgbClr val="C9DAF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2291862" y="2948309"/>
            <a:ext cx="4560273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Team Neu_robi_ology</a:t>
            </a:r>
            <a:endParaRPr sz="3200" b="1" dirty="0">
              <a:solidFill>
                <a:srgbClr val="C9DAF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924" y="855104"/>
            <a:ext cx="1024150" cy="8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/>
          <p:nvPr/>
        </p:nvSpPr>
        <p:spPr>
          <a:xfrm>
            <a:off x="835425" y="632725"/>
            <a:ext cx="426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20202"/>
                </a:solidFill>
                <a:latin typeface="Raleway"/>
                <a:ea typeface="Raleway"/>
                <a:cs typeface="Raleway"/>
                <a:sym typeface="Raleway"/>
              </a:rPr>
              <a:t>Demonstration</a:t>
            </a:r>
            <a:endParaRPr sz="3000" b="1">
              <a:solidFill>
                <a:srgbClr val="02020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6" name="Google Shape;276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77" name="Google Shape;277;p48"/>
          <p:cNvSpPr txBox="1"/>
          <p:nvPr/>
        </p:nvSpPr>
        <p:spPr>
          <a:xfrm>
            <a:off x="641775" y="1444450"/>
            <a:ext cx="4045500" cy="24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47B9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747B97"/>
              </a:buClr>
              <a:buSzPts val="2000"/>
              <a:buFont typeface="Calibri"/>
              <a:buChar char="●"/>
            </a:pPr>
            <a:r>
              <a:rPr lang="en" sz="2000" b="1" dirty="0">
                <a:solidFill>
                  <a:srgbClr val="747B97"/>
                </a:solidFill>
                <a:latin typeface="Calibri"/>
                <a:ea typeface="Calibri"/>
                <a:cs typeface="Calibri"/>
                <a:sym typeface="Calibri"/>
              </a:rPr>
              <a:t>Top 10 locations map: </a:t>
            </a:r>
            <a:r>
              <a:rPr lang="en" sz="2000" b="1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http://10.102.168.116:3000</a:t>
            </a:r>
            <a:endParaRPr lang="en" sz="2000" b="1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747B97"/>
              </a:buClr>
              <a:buSzPts val="2000"/>
            </a:pPr>
            <a:endParaRPr sz="2000" b="1" dirty="0">
              <a:solidFill>
                <a:srgbClr val="747B9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747B97"/>
              </a:buClr>
              <a:buSzPts val="2000"/>
              <a:buFont typeface="Calibri"/>
              <a:buChar char="●"/>
            </a:pPr>
            <a:r>
              <a:rPr lang="en" sz="2000" b="1" dirty="0">
                <a:solidFill>
                  <a:srgbClr val="747B97"/>
                </a:solidFill>
                <a:latin typeface="Calibri"/>
                <a:ea typeface="Calibri"/>
                <a:cs typeface="Calibri"/>
                <a:sym typeface="Calibri"/>
              </a:rPr>
              <a:t>Top 10 locations with towers:</a:t>
            </a:r>
            <a:br>
              <a:rPr lang="en" sz="2000" b="1" dirty="0">
                <a:solidFill>
                  <a:srgbClr val="747B9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1" dirty="0">
                <a:solidFill>
                  <a:srgbClr val="747B97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http://10.102.168.116:3006/bangladesh_population_markers_map_1.html</a:t>
            </a:r>
            <a:endParaRPr sz="2000" b="1" dirty="0">
              <a:solidFill>
                <a:srgbClr val="747B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9675" y="285750"/>
            <a:ext cx="3816626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>
            <a:spLocks noGrp="1"/>
          </p:cNvSpPr>
          <p:nvPr>
            <p:ph type="title"/>
          </p:nvPr>
        </p:nvSpPr>
        <p:spPr>
          <a:xfrm>
            <a:off x="722975" y="442850"/>
            <a:ext cx="646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/>
                <a:ea typeface="Raleway"/>
                <a:cs typeface="Raleway"/>
                <a:sym typeface="Raleway"/>
              </a:rPr>
              <a:t>Do identical packets have same price?</a:t>
            </a:r>
            <a:endParaRPr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p32"/>
          <p:cNvSpPr txBox="1">
            <a:spLocks noGrp="1"/>
          </p:cNvSpPr>
          <p:nvPr>
            <p:ph type="body" idx="1"/>
          </p:nvPr>
        </p:nvSpPr>
        <p:spPr>
          <a:xfrm>
            <a:off x="722975" y="1178650"/>
            <a:ext cx="7411607" cy="959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indent="-285750">
              <a:lnSpc>
                <a:spcPct val="95000"/>
              </a:lnSpc>
              <a:spcAft>
                <a:spcPts val="1200"/>
              </a:spcAft>
            </a:pPr>
            <a:r>
              <a:rPr lang="en" sz="1700" dirty="0">
                <a:solidFill>
                  <a:srgbClr val="747B97"/>
                </a:solidFill>
                <a:latin typeface="Calibri"/>
                <a:ea typeface="Calibri"/>
                <a:cs typeface="Calibri"/>
                <a:sym typeface="Calibri"/>
              </a:rPr>
              <a:t>Two packets with same properties but different prices. </a:t>
            </a:r>
          </a:p>
          <a:p>
            <a:pPr marL="285750" indent="-285750">
              <a:lnSpc>
                <a:spcPct val="95000"/>
              </a:lnSpc>
              <a:spcAft>
                <a:spcPts val="1200"/>
              </a:spcAft>
            </a:pPr>
            <a:r>
              <a:rPr lang="en-US" sz="1700" dirty="0">
                <a:solidFill>
                  <a:srgbClr val="747B97"/>
                </a:solidFill>
                <a:latin typeface="Calibri"/>
                <a:ea typeface="Calibri"/>
                <a:cs typeface="Calibri"/>
                <a:sym typeface="Calibri"/>
              </a:rPr>
              <a:t>As many as 10 packets with same properties but different price!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91CA18-ACED-D2A4-336E-C4B973B146A5}"/>
              </a:ext>
            </a:extLst>
          </p:cNvPr>
          <p:cNvGrpSpPr/>
          <p:nvPr/>
        </p:nvGrpSpPr>
        <p:grpSpPr>
          <a:xfrm>
            <a:off x="866196" y="2138200"/>
            <a:ext cx="7411608" cy="1882575"/>
            <a:chOff x="646850" y="2197750"/>
            <a:chExt cx="8107425" cy="1986125"/>
          </a:xfrm>
        </p:grpSpPr>
        <p:pic>
          <p:nvPicPr>
            <p:cNvPr id="152" name="Google Shape;15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850" y="2197750"/>
              <a:ext cx="8031151" cy="1986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32"/>
            <p:cNvSpPr/>
            <p:nvPr/>
          </p:nvSpPr>
          <p:spPr>
            <a:xfrm>
              <a:off x="722975" y="2462025"/>
              <a:ext cx="8031300" cy="321600"/>
            </a:xfrm>
            <a:prstGeom prst="rect">
              <a:avLst/>
            </a:pr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2"/>
            <p:cNvSpPr/>
            <p:nvPr/>
          </p:nvSpPr>
          <p:spPr>
            <a:xfrm>
              <a:off x="722975" y="2843175"/>
              <a:ext cx="8031300" cy="321600"/>
            </a:xfrm>
            <a:prstGeom prst="rect">
              <a:avLst/>
            </a:pr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Google Shape;151;p32">
            <a:extLst>
              <a:ext uri="{FF2B5EF4-FFF2-40B4-BE49-F238E27FC236}">
                <a16:creationId xmlns:a16="http://schemas.microsoft.com/office/drawing/2014/main" id="{10F08DAA-F44F-0BC2-726A-3D5B6DD7CB7D}"/>
              </a:ext>
            </a:extLst>
          </p:cNvPr>
          <p:cNvSpPr txBox="1">
            <a:spLocks/>
          </p:cNvSpPr>
          <p:nvPr/>
        </p:nvSpPr>
        <p:spPr>
          <a:xfrm>
            <a:off x="831332" y="4224970"/>
            <a:ext cx="7411607" cy="557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95000"/>
              </a:lnSpc>
              <a:spcAft>
                <a:spcPts val="1200"/>
              </a:spcAft>
              <a:buNone/>
            </a:pPr>
            <a:r>
              <a:rPr lang="en-US" sz="1700" b="1" dirty="0">
                <a:solidFill>
                  <a:srgbClr val="747B97"/>
                </a:solidFill>
                <a:latin typeface="Calibri"/>
                <a:ea typeface="Calibri"/>
                <a:cs typeface="Calibri"/>
                <a:sym typeface="Calibri"/>
              </a:rPr>
              <a:t>Recommendation: </a:t>
            </a:r>
            <a:r>
              <a:rPr lang="en-US" sz="1700" dirty="0">
                <a:solidFill>
                  <a:srgbClr val="747B97"/>
                </a:solidFill>
                <a:latin typeface="Calibri"/>
                <a:ea typeface="Calibri"/>
                <a:cs typeface="Calibri"/>
                <a:sym typeface="Calibri"/>
              </a:rPr>
              <a:t>Remove redundant products that increase confusion.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ED245-C274-57AB-F5B5-2AB6DC6E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Raleway" pitchFamily="2" charset="0"/>
              </a:rPr>
              <a:t>Which Products Should Be Introduced?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C9FAF-8A8F-FDB0-F8F1-29D508B054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/>
              <a:t>Products with similar pricings that offer slightly better perks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b="1" dirty="0"/>
              <a:t>For instance:</a:t>
            </a:r>
          </a:p>
          <a:p>
            <a:pPr marL="114300" indent="0">
              <a:buNone/>
            </a:pPr>
            <a:r>
              <a:rPr lang="en-US" sz="2000" dirty="0"/>
              <a:t>Pack 1: 400 GB at 299 taka</a:t>
            </a:r>
          </a:p>
          <a:p>
            <a:pPr marL="114300" indent="0">
              <a:buNone/>
            </a:pPr>
            <a:r>
              <a:rPr lang="en-US" sz="2000" dirty="0"/>
              <a:t>Pack 2: 360 GB at 250 taka</a:t>
            </a:r>
          </a:p>
          <a:p>
            <a:pPr marL="114300" indent="0">
              <a:buNone/>
            </a:pPr>
            <a:r>
              <a:rPr lang="en-US" sz="2000" dirty="0"/>
              <a:t>Pack 3: 240 GB at 150 taka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/>
              <a:t>Which one will the customer buy between pack 1 and 2?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12159-BDBD-5DD0-7635-8EE436A9F6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4613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/>
          <p:cNvSpPr txBox="1">
            <a:spLocks noGrp="1"/>
          </p:cNvSpPr>
          <p:nvPr>
            <p:ph type="sldNum" idx="12"/>
          </p:nvPr>
        </p:nvSpPr>
        <p:spPr>
          <a:xfrm>
            <a:off x="8457683" y="46715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24" name="Google Shape;324;p54"/>
          <p:cNvSpPr txBox="1"/>
          <p:nvPr/>
        </p:nvSpPr>
        <p:spPr>
          <a:xfrm>
            <a:off x="1097400" y="1508525"/>
            <a:ext cx="6949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b="1">
                <a:solidFill>
                  <a:srgbClr val="747B97"/>
                </a:solidFill>
                <a:latin typeface="Raleway"/>
                <a:ea typeface="Raleway"/>
                <a:cs typeface="Raleway"/>
                <a:sym typeface="Raleway"/>
              </a:rPr>
              <a:t>Thank You!</a:t>
            </a:r>
            <a:endParaRPr sz="6800" b="1">
              <a:solidFill>
                <a:srgbClr val="747B9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5" name="Google Shape;325;p54"/>
          <p:cNvSpPr txBox="1"/>
          <p:nvPr/>
        </p:nvSpPr>
        <p:spPr>
          <a:xfrm>
            <a:off x="1806450" y="2740025"/>
            <a:ext cx="569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747B97"/>
                </a:solidFill>
                <a:latin typeface="Calibri"/>
                <a:ea typeface="Calibri"/>
                <a:cs typeface="Calibri"/>
                <a:sym typeface="Calibri"/>
              </a:rPr>
              <a:t>Your insight would be much appreciated.</a:t>
            </a:r>
            <a:endParaRPr sz="1800" b="1">
              <a:solidFill>
                <a:srgbClr val="747B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oogle Shape;106;p26"/>
          <p:cNvGraphicFramePr/>
          <p:nvPr/>
        </p:nvGraphicFramePr>
        <p:xfrm>
          <a:off x="976350" y="1971275"/>
          <a:ext cx="4919225" cy="1950600"/>
        </p:xfrm>
        <a:graphic>
          <a:graphicData uri="http://schemas.openxmlformats.org/drawingml/2006/table">
            <a:tbl>
              <a:tblPr>
                <a:noFill/>
                <a:tableStyleId>{5AA73ED9-AF67-4049-A7B6-9B58A82895D2}</a:tableStyleId>
              </a:tblPr>
              <a:tblGrid>
                <a:gridCol w="491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>
                          <a:solidFill>
                            <a:srgbClr val="747B9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Md Farhan Ishmam</a:t>
                      </a:r>
                      <a:endParaRPr sz="2000" b="1">
                        <a:solidFill>
                          <a:srgbClr val="747B9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>
                          <a:solidFill>
                            <a:srgbClr val="747B9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Deeparghya Dutta Barua</a:t>
                      </a:r>
                      <a:endParaRPr sz="2000" b="1">
                        <a:solidFill>
                          <a:srgbClr val="747B9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>
                          <a:solidFill>
                            <a:srgbClr val="747B9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Fariha Tanjim Shifat</a:t>
                      </a:r>
                      <a:endParaRPr sz="2000" b="1">
                        <a:solidFill>
                          <a:srgbClr val="747B9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b="1">
                          <a:solidFill>
                            <a:srgbClr val="747B9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 M Nishanul Alam Nishat</a:t>
                      </a:r>
                      <a:endParaRPr sz="2000" b="1">
                        <a:solidFill>
                          <a:srgbClr val="747B97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7" name="Google Shape;107;p26"/>
          <p:cNvSpPr txBox="1"/>
          <p:nvPr/>
        </p:nvSpPr>
        <p:spPr>
          <a:xfrm>
            <a:off x="976350" y="865650"/>
            <a:ext cx="3130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020202"/>
                </a:solidFill>
                <a:latin typeface="Raleway"/>
                <a:ea typeface="Raleway"/>
                <a:cs typeface="Raleway"/>
                <a:sym typeface="Raleway"/>
              </a:rPr>
              <a:t>Group Members</a:t>
            </a:r>
            <a:endParaRPr sz="3000" b="1" dirty="0">
              <a:solidFill>
                <a:srgbClr val="02020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8" name="Google Shape;108;p26"/>
          <p:cNvPicPr preferRelativeResize="0"/>
          <p:nvPr/>
        </p:nvPicPr>
        <p:blipFill rotWithShape="1">
          <a:blip r:embed="rId3">
            <a:alphaModFix/>
          </a:blip>
          <a:srcRect l="78645"/>
          <a:stretch/>
        </p:blipFill>
        <p:spPr>
          <a:xfrm>
            <a:off x="7194725" y="0"/>
            <a:ext cx="19492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Raleway" pitchFamily="2" charset="0"/>
              </a:rPr>
              <a:t>The Datasets and The Problems</a:t>
            </a:r>
            <a:endParaRPr sz="3200" b="1" dirty="0">
              <a:latin typeface="Raleway" pitchFamily="2" charset="0"/>
            </a:endParaRPr>
          </a:p>
        </p:txBody>
      </p:sp>
      <p:sp>
        <p:nvSpPr>
          <p:cNvPr id="115" name="Google Shape;11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8EE6AC-0A2A-D491-D254-47A04AE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55" y="1316139"/>
            <a:ext cx="8789889" cy="30653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01BA9-7E10-7D41-F554-0D695A1D7D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CBB018-D48D-83FB-A4AE-F53888572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71" y="86683"/>
            <a:ext cx="8109457" cy="485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5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E5EDFA"/>
            </a:gs>
          </a:gsLst>
          <a:lin ang="5400012" scaled="0"/>
        </a:gra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8" name="Google Shape;128;p29"/>
          <p:cNvSpPr txBox="1"/>
          <p:nvPr/>
        </p:nvSpPr>
        <p:spPr>
          <a:xfrm>
            <a:off x="907950" y="2372476"/>
            <a:ext cx="73281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747B97"/>
                </a:solidFill>
                <a:latin typeface="Calibri"/>
                <a:ea typeface="Calibri"/>
                <a:cs typeface="Calibri"/>
                <a:sym typeface="Calibri"/>
              </a:rPr>
              <a:t>Insights on the new products</a:t>
            </a:r>
            <a:endParaRPr sz="3000" b="1" dirty="0">
              <a:solidFill>
                <a:srgbClr val="747B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9"/>
          <p:cNvSpPr txBox="1">
            <a:spLocks noGrp="1"/>
          </p:cNvSpPr>
          <p:nvPr>
            <p:ph type="title"/>
          </p:nvPr>
        </p:nvSpPr>
        <p:spPr>
          <a:xfrm>
            <a:off x="832050" y="1306276"/>
            <a:ext cx="7015800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00" b="1" dirty="0">
                <a:solidFill>
                  <a:srgbClr val="020202"/>
                </a:solidFill>
                <a:latin typeface="Raleway"/>
                <a:ea typeface="Raleway"/>
                <a:cs typeface="Raleway"/>
                <a:sym typeface="Raleway"/>
              </a:rPr>
              <a:t>Diving into the Data</a:t>
            </a:r>
            <a:endParaRPr sz="4800" b="1" dirty="0">
              <a:solidFill>
                <a:srgbClr val="02020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>
            <a:spLocks noGrp="1"/>
          </p:cNvSpPr>
          <p:nvPr>
            <p:ph type="title"/>
          </p:nvPr>
        </p:nvSpPr>
        <p:spPr>
          <a:xfrm>
            <a:off x="311700" y="241377"/>
            <a:ext cx="859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 b="1" dirty="0">
                <a:latin typeface="Raleway"/>
                <a:ea typeface="Raleway"/>
                <a:cs typeface="Raleway"/>
                <a:sym typeface="Raleway"/>
              </a:rPr>
              <a:t>How do new packets vary from continuing packets?</a:t>
            </a:r>
            <a:endParaRPr sz="212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Google Shape;135;p30"/>
          <p:cNvSpPr txBox="1">
            <a:spLocks noGrp="1"/>
          </p:cNvSpPr>
          <p:nvPr>
            <p:ph type="body" idx="1"/>
          </p:nvPr>
        </p:nvSpPr>
        <p:spPr>
          <a:xfrm>
            <a:off x="311700" y="934627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6" name="Google Shape;1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84760"/>
            <a:ext cx="8520599" cy="317397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0"/>
          <p:cNvSpPr txBox="1"/>
          <p:nvPr/>
        </p:nvSpPr>
        <p:spPr>
          <a:xfrm>
            <a:off x="2133450" y="4421802"/>
            <a:ext cx="49515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747B97"/>
                </a:solidFill>
                <a:latin typeface="Calibri"/>
                <a:ea typeface="Calibri"/>
                <a:cs typeface="Calibri"/>
                <a:sym typeface="Calibri"/>
              </a:rPr>
              <a:t>Insight: High data consumption. Enterprise Users?</a:t>
            </a:r>
            <a:endParaRPr sz="1800" b="1">
              <a:solidFill>
                <a:srgbClr val="747B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0"/>
          <p:cNvSpPr txBox="1">
            <a:spLocks noGrp="1"/>
          </p:cNvSpPr>
          <p:nvPr>
            <p:ph type="sldNum" idx="12"/>
          </p:nvPr>
        </p:nvSpPr>
        <p:spPr>
          <a:xfrm>
            <a:off x="8557949" y="458590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644E0-EC56-A721-EFF7-DD8A6EF67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Raleway" pitchFamily="2" charset="0"/>
              </a:rPr>
              <a:t>Which new product will the customers purchase?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DC66B-A1C6-E3C2-98ED-7A69E7EF8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5050"/>
            <a:ext cx="5034266" cy="3322543"/>
          </a:xfrm>
        </p:spPr>
        <p:txBody>
          <a:bodyPr/>
          <a:lstStyle/>
          <a:p>
            <a:r>
              <a:rPr lang="en-US" dirty="0"/>
              <a:t>Our top-ranked model based on statistical analysis, concluded that most of the continuing products will be purchased.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Continuing products show stable purchase trends.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b="1" dirty="0"/>
              <a:t>Recommendation: </a:t>
            </a:r>
            <a:r>
              <a:rPr lang="en-US" dirty="0"/>
              <a:t>Emphasize on product promotion.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704C3-403B-D523-274D-E771AFA394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200" name="Google Shape;200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45966" y="1265050"/>
            <a:ext cx="3342925" cy="26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8"/>
          <p:cNvSpPr txBox="1"/>
          <p:nvPr/>
        </p:nvSpPr>
        <p:spPr>
          <a:xfrm>
            <a:off x="5872001" y="4099402"/>
            <a:ext cx="2734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Sales of packages, stratified using product status</a:t>
            </a:r>
            <a:endParaRPr sz="1500" b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9192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/>
          <p:nvPr/>
        </p:nvSpPr>
        <p:spPr>
          <a:xfrm>
            <a:off x="835425" y="632725"/>
            <a:ext cx="7705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20202"/>
                </a:solidFill>
                <a:latin typeface="Raleway"/>
                <a:ea typeface="Raleway"/>
                <a:cs typeface="Raleway"/>
                <a:sym typeface="Raleway"/>
              </a:rPr>
              <a:t>Where to promote the products using billboards?</a:t>
            </a:r>
            <a:endParaRPr sz="2400" b="1" dirty="0">
              <a:solidFill>
                <a:srgbClr val="02020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4" name="Google Shape;25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55" name="Google Shape;255;p45"/>
          <p:cNvSpPr txBox="1"/>
          <p:nvPr/>
        </p:nvSpPr>
        <p:spPr>
          <a:xfrm>
            <a:off x="923475" y="1246237"/>
            <a:ext cx="7529700" cy="3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747B97"/>
                </a:solidFill>
                <a:latin typeface="Calibri"/>
                <a:ea typeface="Calibri"/>
                <a:cs typeface="Calibri"/>
                <a:sym typeface="Calibri"/>
              </a:rPr>
              <a:t>Prioritize: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747B97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747B97"/>
                </a:solidFill>
                <a:latin typeface="Calibri"/>
                <a:ea typeface="Calibri"/>
                <a:cs typeface="Calibri"/>
                <a:sym typeface="Calibri"/>
              </a:rPr>
              <a:t>Exposure to billboard [</a:t>
            </a:r>
            <a:r>
              <a:rPr lang="en-US" sz="2000" dirty="0" err="1">
                <a:solidFill>
                  <a:srgbClr val="747B97"/>
                </a:solidFill>
                <a:latin typeface="Calibri"/>
                <a:ea typeface="Calibri"/>
                <a:cs typeface="Calibri"/>
                <a:sym typeface="Calibri"/>
              </a:rPr>
              <a:t>e.g.during</a:t>
            </a:r>
            <a:r>
              <a:rPr lang="en-US" sz="2000" dirty="0">
                <a:solidFill>
                  <a:srgbClr val="747B97"/>
                </a:solidFill>
                <a:latin typeface="Calibri"/>
                <a:ea typeface="Calibri"/>
                <a:cs typeface="Calibri"/>
                <a:sym typeface="Calibri"/>
              </a:rPr>
              <a:t> traffic]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747B97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747B97"/>
                </a:solidFill>
                <a:latin typeface="Calibri"/>
                <a:ea typeface="Calibri"/>
                <a:cs typeface="Calibri"/>
                <a:sym typeface="Calibri"/>
              </a:rPr>
              <a:t>Spectators are potential customers [target hot zones]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747B97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rgbClr val="747B97"/>
                </a:solidFill>
                <a:latin typeface="Calibri"/>
                <a:ea typeface="Calibri"/>
                <a:cs typeface="Calibri"/>
                <a:sym typeface="Calibri"/>
              </a:rPr>
              <a:t>Good network coverage in that area</a:t>
            </a:r>
          </a:p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747B97"/>
              </a:buClr>
              <a:buSzPts val="2000"/>
            </a:pPr>
            <a:endParaRPr lang="en-US" sz="2000" dirty="0">
              <a:solidFill>
                <a:srgbClr val="747B9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747B97"/>
              </a:buClr>
              <a:buSzPts val="2000"/>
            </a:pPr>
            <a:r>
              <a:rPr lang="en" sz="2000" dirty="0">
                <a:solidFill>
                  <a:srgbClr val="747B97"/>
                </a:solidFill>
                <a:latin typeface="Calibri"/>
                <a:ea typeface="Calibri"/>
                <a:cs typeface="Calibri"/>
                <a:sym typeface="Calibri"/>
              </a:rPr>
              <a:t>Limited public data on billboard location in Bangladesh</a:t>
            </a:r>
            <a:endParaRPr sz="2000" dirty="0">
              <a:solidFill>
                <a:srgbClr val="747B9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747B97"/>
              </a:buClr>
              <a:buSzPts val="2000"/>
              <a:buFont typeface="Calibri"/>
              <a:buChar char="●"/>
            </a:pPr>
            <a:endParaRPr lang="en" sz="2000" dirty="0">
              <a:solidFill>
                <a:srgbClr val="747B9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747B97"/>
              </a:buClr>
              <a:buSzPts val="2000"/>
            </a:pPr>
            <a:r>
              <a:rPr lang="en" sz="2000" b="1" dirty="0">
                <a:solidFill>
                  <a:srgbClr val="747B97"/>
                </a:solidFill>
                <a:latin typeface="Calibri"/>
                <a:ea typeface="Calibri"/>
                <a:cs typeface="Calibri"/>
                <a:sym typeface="Calibri"/>
              </a:rPr>
              <a:t>Our layers of data:</a:t>
            </a:r>
            <a:endParaRPr sz="2000" b="1" dirty="0">
              <a:solidFill>
                <a:srgbClr val="747B9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2" indent="-355600" algn="just">
              <a:buClr>
                <a:srgbClr val="747B97"/>
              </a:buClr>
              <a:buSzPts val="2000"/>
              <a:buFont typeface="Calibri"/>
              <a:buChar char="○"/>
            </a:pPr>
            <a:r>
              <a:rPr lang="en" sz="2000" dirty="0">
                <a:solidFill>
                  <a:srgbClr val="747B97"/>
                </a:solidFill>
                <a:latin typeface="Calibri"/>
                <a:ea typeface="Calibri"/>
                <a:cs typeface="Calibri"/>
                <a:sym typeface="Calibri"/>
              </a:rPr>
              <a:t>Population Density</a:t>
            </a:r>
            <a:endParaRPr sz="2000" dirty="0">
              <a:solidFill>
                <a:srgbClr val="747B9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2" indent="-355600" algn="just">
              <a:buClr>
                <a:srgbClr val="747B97"/>
              </a:buClr>
              <a:buSzPts val="2000"/>
              <a:buFont typeface="Calibri"/>
              <a:buChar char="○"/>
            </a:pPr>
            <a:r>
              <a:rPr lang="en" sz="2000" dirty="0">
                <a:solidFill>
                  <a:srgbClr val="747B97"/>
                </a:solidFill>
                <a:latin typeface="Calibri"/>
                <a:ea typeface="Calibri"/>
                <a:cs typeface="Calibri"/>
                <a:sym typeface="Calibri"/>
              </a:rPr>
              <a:t>Traffic Data</a:t>
            </a:r>
            <a:endParaRPr sz="2000" dirty="0">
              <a:solidFill>
                <a:srgbClr val="747B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B17970-82BF-422B-B9CE-7EDB1724CA0F}"/>
              </a:ext>
            </a:extLst>
          </p:cNvPr>
          <p:cNvSpPr txBox="1"/>
          <p:nvPr/>
        </p:nvSpPr>
        <p:spPr>
          <a:xfrm>
            <a:off x="3893776" y="3408217"/>
            <a:ext cx="304602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Clr>
                <a:srgbClr val="747B97"/>
              </a:buClr>
              <a:buSzPts val="2000"/>
              <a:buFont typeface="Calibri"/>
              <a:buChar char="○"/>
            </a:pPr>
            <a:endParaRPr lang="en-US" sz="2000" dirty="0">
              <a:solidFill>
                <a:srgbClr val="747B9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Clr>
                <a:srgbClr val="747B97"/>
              </a:buClr>
              <a:buSzPts val="2000"/>
              <a:buFont typeface="Calibri"/>
              <a:buChar char="○"/>
            </a:pPr>
            <a:r>
              <a:rPr lang="en-US" sz="2000" dirty="0">
                <a:solidFill>
                  <a:srgbClr val="747B97"/>
                </a:solidFill>
                <a:latin typeface="Calibri"/>
                <a:ea typeface="Calibri"/>
                <a:cs typeface="Calibri"/>
                <a:sym typeface="Calibri"/>
              </a:rPr>
              <a:t>Network Coverage</a:t>
            </a:r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Clr>
                <a:srgbClr val="747B97"/>
              </a:buClr>
              <a:buSzPts val="2000"/>
              <a:buFont typeface="Calibri"/>
              <a:buChar char="○"/>
            </a:pPr>
            <a:r>
              <a:rPr lang="en-US" sz="2000" dirty="0">
                <a:solidFill>
                  <a:srgbClr val="747B97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Clr>
                <a:srgbClr val="747B97"/>
              </a:buClr>
              <a:buSzPts val="2000"/>
              <a:buFont typeface="Calibri"/>
              <a:buChar char="○"/>
            </a:pPr>
            <a:r>
              <a:rPr lang="en-US" sz="2000" dirty="0">
                <a:solidFill>
                  <a:srgbClr val="747B97"/>
                </a:solidFill>
                <a:latin typeface="Calibri"/>
                <a:ea typeface="Calibri"/>
                <a:cs typeface="Calibri"/>
                <a:sym typeface="Calibri"/>
              </a:rPr>
              <a:t>Diversity</a:t>
            </a: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/>
          <p:nvPr/>
        </p:nvSpPr>
        <p:spPr>
          <a:xfrm>
            <a:off x="835425" y="632725"/>
            <a:ext cx="373657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020202"/>
                </a:solidFill>
                <a:latin typeface="Raleway"/>
                <a:ea typeface="Raleway"/>
                <a:cs typeface="Raleway"/>
                <a:sym typeface="Raleway"/>
              </a:rPr>
              <a:t>Top 10 places to  promote</a:t>
            </a:r>
            <a:endParaRPr sz="3000" b="1" dirty="0">
              <a:solidFill>
                <a:srgbClr val="02020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69" name="Google Shape;2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950" y="300987"/>
            <a:ext cx="3355848" cy="45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7"/>
          <p:cNvSpPr txBox="1"/>
          <p:nvPr/>
        </p:nvSpPr>
        <p:spPr>
          <a:xfrm>
            <a:off x="835425" y="1911927"/>
            <a:ext cx="3795000" cy="2751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747B97"/>
                </a:solidFill>
                <a:latin typeface="Calibri"/>
                <a:ea typeface="Calibri"/>
                <a:cs typeface="Calibri"/>
                <a:sym typeface="Calibri"/>
              </a:rPr>
              <a:t>The map here is colorized based on the population density (red to yellow) and the locations markers are set to show the promotion billboards.</a:t>
            </a:r>
            <a:endParaRPr sz="2000" b="1" dirty="0">
              <a:solidFill>
                <a:srgbClr val="747B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B9D6F4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338</Words>
  <Application>Microsoft Office PowerPoint</Application>
  <PresentationFormat>On-screen Show (16:9)</PresentationFormat>
  <Paragraphs>68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Oswald</vt:lpstr>
      <vt:lpstr>Calibri</vt:lpstr>
      <vt:lpstr>Raleway</vt:lpstr>
      <vt:lpstr>Raleway Black</vt:lpstr>
      <vt:lpstr>Arial</vt:lpstr>
      <vt:lpstr>Simple Light</vt:lpstr>
      <vt:lpstr>Simple Light</vt:lpstr>
      <vt:lpstr>PowerPoint Presentation</vt:lpstr>
      <vt:lpstr>PowerPoint Presentation</vt:lpstr>
      <vt:lpstr>The Datasets and The Problems</vt:lpstr>
      <vt:lpstr>PowerPoint Presentation</vt:lpstr>
      <vt:lpstr>Diving into the Data</vt:lpstr>
      <vt:lpstr>How do new packets vary from continuing packets?</vt:lpstr>
      <vt:lpstr>Which new product will the customers purchase?</vt:lpstr>
      <vt:lpstr>PowerPoint Presentation</vt:lpstr>
      <vt:lpstr>PowerPoint Presentation</vt:lpstr>
      <vt:lpstr>PowerPoint Presentation</vt:lpstr>
      <vt:lpstr>Do identical packets have same price?</vt:lpstr>
      <vt:lpstr>Which Products Should Be Introduced?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nejd khadija</cp:lastModifiedBy>
  <cp:revision>3</cp:revision>
  <dcterms:modified xsi:type="dcterms:W3CDTF">2024-05-25T12:25:21Z</dcterms:modified>
</cp:coreProperties>
</file>